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324" r:id="rId3"/>
    <p:sldId id="284" r:id="rId4"/>
    <p:sldId id="312" r:id="rId5"/>
    <p:sldId id="314" r:id="rId6"/>
    <p:sldId id="318" r:id="rId7"/>
    <p:sldId id="315" r:id="rId8"/>
    <p:sldId id="317" r:id="rId9"/>
    <p:sldId id="325" r:id="rId10"/>
    <p:sldId id="328" r:id="rId11"/>
    <p:sldId id="258" r:id="rId12"/>
    <p:sldId id="321" r:id="rId13"/>
    <p:sldId id="306" r:id="rId14"/>
    <p:sldId id="322" r:id="rId15"/>
    <p:sldId id="319" r:id="rId16"/>
    <p:sldId id="329" r:id="rId17"/>
    <p:sldId id="33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1788B0E-15E1-45E5-BB30-854D60F34821}">
          <p14:sldIdLst>
            <p14:sldId id="256"/>
            <p14:sldId id="324"/>
            <p14:sldId id="284"/>
            <p14:sldId id="312"/>
            <p14:sldId id="314"/>
            <p14:sldId id="318"/>
            <p14:sldId id="315"/>
            <p14:sldId id="317"/>
            <p14:sldId id="325"/>
            <p14:sldId id="328"/>
            <p14:sldId id="258"/>
            <p14:sldId id="321"/>
            <p14:sldId id="306"/>
            <p14:sldId id="322"/>
            <p14:sldId id="319"/>
            <p14:sldId id="329"/>
            <p14:sldId id="33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579">
          <p15:clr>
            <a:srgbClr val="A4A3A4"/>
          </p15:clr>
        </p15:guide>
        <p15:guide id="2" orient="horz" pos="4103">
          <p15:clr>
            <a:srgbClr val="A4A3A4"/>
          </p15:clr>
        </p15:guide>
        <p15:guide id="3" orient="horz" pos="3664">
          <p15:clr>
            <a:srgbClr val="A4A3A4"/>
          </p15:clr>
        </p15:guide>
        <p15:guide id="4" orient="horz" pos="4204">
          <p15:clr>
            <a:srgbClr val="A4A3A4"/>
          </p15:clr>
        </p15:guide>
        <p15:guide id="5" pos="2880">
          <p15:clr>
            <a:srgbClr val="A4A3A4"/>
          </p15:clr>
        </p15:guide>
        <p15:guide id="6" pos="320">
          <p15:clr>
            <a:srgbClr val="A4A3A4"/>
          </p15:clr>
        </p15:guide>
        <p15:guide id="7" pos="5356">
          <p15:clr>
            <a:srgbClr val="A4A3A4"/>
          </p15:clr>
        </p15:guide>
        <p15:guide id="8" pos="2395">
          <p15:clr>
            <a:srgbClr val="A4A3A4"/>
          </p15:clr>
        </p15:guide>
        <p15:guide id="9" pos="2779">
          <p15:clr>
            <a:srgbClr val="A4A3A4"/>
          </p15:clr>
        </p15:guide>
        <p15:guide id="10" pos="2176">
          <p15:clr>
            <a:srgbClr val="A4A3A4"/>
          </p15:clr>
        </p15:guide>
        <p15:guide id="11" pos="55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1B23"/>
    <a:srgbClr val="43BF0F"/>
    <a:srgbClr val="C30C21"/>
    <a:srgbClr val="6C5432"/>
    <a:srgbClr val="04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11" autoAdjust="0"/>
    <p:restoredTop sz="87890" autoAdjust="0"/>
  </p:normalViewPr>
  <p:slideViewPr>
    <p:cSldViewPr snapToGrid="0" snapToObjects="1">
      <p:cViewPr varScale="1">
        <p:scale>
          <a:sx n="78" d="100"/>
          <a:sy n="78" d="100"/>
        </p:scale>
        <p:origin x="1315" y="72"/>
      </p:cViewPr>
      <p:guideLst>
        <p:guide orient="horz" pos="3579"/>
        <p:guide orient="horz" pos="4103"/>
        <p:guide orient="horz" pos="3664"/>
        <p:guide orient="horz" pos="4204"/>
        <p:guide pos="2880"/>
        <p:guide pos="320"/>
        <p:guide pos="5356"/>
        <p:guide pos="2395"/>
        <p:guide pos="2779"/>
        <p:guide pos="2176"/>
        <p:guide pos="55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295F60-DF80-4646-9B05-ED8ED2A4C5BC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FCBAF-9FC5-D748-8F24-81F55CD909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481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33F6C2-471B-4545-9862-9635C89A3EDF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AAF8D1-9CEF-2040-8725-C7D4CE579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6665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Medical professionals undergo high amount of training but a number of times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prognosis/using traditional approach still leads to surprises during the actual surgery.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Also teaching to  from CT/MRI scans doesn’t give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onour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application/solutions would help them have a higher accuracy prognosis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AF8D1-9CEF-2040-8725-C7D4CE5796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66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AAF8D1-9CEF-2040-8725-C7D4CE5796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761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700459" y="1070985"/>
            <a:ext cx="4802191" cy="69292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add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25860" y="1647148"/>
            <a:ext cx="4780436" cy="1048059"/>
          </a:xfrm>
        </p:spPr>
        <p:txBody>
          <a:bodyPr lIns="91440" tIns="45720" rIns="0" bIns="45720">
            <a:noAutofit/>
          </a:bodyPr>
          <a:lstStyle>
            <a:lvl1pPr marL="0" indent="0" algn="l">
              <a:lnSpc>
                <a:spcPts val="3100"/>
              </a:lnSpc>
              <a:buNone/>
              <a:defRPr sz="2900" b="1" cap="all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725861" y="3239918"/>
            <a:ext cx="3335610" cy="440257"/>
          </a:xfrm>
        </p:spPr>
        <p:txBody>
          <a:bodyPr/>
          <a:lstStyle>
            <a:lvl1pPr>
              <a:defRPr b="1">
                <a:solidFill>
                  <a:srgbClr val="E31B23"/>
                </a:solidFill>
              </a:defRPr>
            </a:lvl1pPr>
          </a:lstStyle>
          <a:p>
            <a:pPr lvl="0"/>
            <a:r>
              <a:rPr lang="en-US" dirty="0" smtClean="0"/>
              <a:t>January 2013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6" hasCustomPrompt="1"/>
          </p:nvPr>
        </p:nvSpPr>
        <p:spPr>
          <a:xfrm>
            <a:off x="3725861" y="3951108"/>
            <a:ext cx="3335610" cy="643469"/>
          </a:xfrm>
        </p:spPr>
        <p:txBody>
          <a:bodyPr>
            <a:noAutofit/>
          </a:bodyPr>
          <a:lstStyle>
            <a:lvl1pPr>
              <a:lnSpc>
                <a:spcPts val="1400"/>
              </a:lnSpc>
              <a:defRPr sz="1300" b="1" i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Presenter Name</a:t>
            </a:r>
          </a:p>
          <a:p>
            <a:pPr lvl="0"/>
            <a:r>
              <a:rPr lang="en-US" dirty="0" smtClean="0"/>
              <a:t>Department or Location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3330" y="1478668"/>
            <a:ext cx="4040188" cy="639763"/>
          </a:xfrm>
        </p:spPr>
        <p:txBody>
          <a:bodyPr anchor="t" anchorCtr="0">
            <a:normAutofit/>
          </a:bodyPr>
          <a:lstStyle>
            <a:lvl1pPr marL="0" indent="0">
              <a:lnSpc>
                <a:spcPts val="2000"/>
              </a:lnSpc>
              <a:buNone/>
              <a:defRPr sz="18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33475-76E6-1F48-AD41-EC73B9D67FC9}" type="datetime1">
              <a:rPr lang="en-US" smtClean="0"/>
              <a:t>9/18/2016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23330" y="287336"/>
            <a:ext cx="7994650" cy="538161"/>
          </a:xfrm>
        </p:spPr>
        <p:txBody>
          <a:bodyPr/>
          <a:lstStyle>
            <a:lvl1pPr>
              <a:defRPr sz="2600"/>
            </a:lvl1pPr>
          </a:lstStyle>
          <a:p>
            <a:r>
              <a:rPr lang="en-US" dirty="0" smtClean="0"/>
              <a:t>Click to add title 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423330" y="688618"/>
            <a:ext cx="7994650" cy="488393"/>
          </a:xfrm>
        </p:spPr>
        <p:txBody>
          <a:bodyPr lIns="91440" tIns="45720" rIns="0" bIns="4572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1" cap="none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subtitle 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431798" y="2415118"/>
            <a:ext cx="3894667" cy="34649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4" name="Content Placeholder 2"/>
          <p:cNvSpPr>
            <a:spLocks noGrp="1"/>
          </p:cNvSpPr>
          <p:nvPr>
            <p:ph idx="15"/>
          </p:nvPr>
        </p:nvSpPr>
        <p:spPr>
          <a:xfrm>
            <a:off x="4591050" y="1535114"/>
            <a:ext cx="3894667" cy="43449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" y="1535114"/>
            <a:ext cx="4402667" cy="4344987"/>
          </a:xfrm>
        </p:spPr>
        <p:txBody>
          <a:bodyPr/>
          <a:lstStyle/>
          <a:p>
            <a:pPr lvl="0"/>
            <a:r>
              <a:rPr lang="en-US" dirty="0" smtClean="0"/>
              <a:t>Click to add image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F272D-72E9-B34A-8E08-C43F7066D803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6"/>
          </p:nvPr>
        </p:nvSpPr>
        <p:spPr>
          <a:xfrm>
            <a:off x="4572000" y="1478668"/>
            <a:ext cx="4040188" cy="639763"/>
          </a:xfrm>
        </p:spPr>
        <p:txBody>
          <a:bodyPr anchor="t" anchorCtr="0">
            <a:normAutofit/>
          </a:bodyPr>
          <a:lstStyle>
            <a:lvl1pPr marL="0" indent="0">
              <a:lnSpc>
                <a:spcPts val="2000"/>
              </a:lnSpc>
              <a:buNone/>
              <a:defRPr sz="18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4580468" y="2415118"/>
            <a:ext cx="3894667" cy="34649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4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423330" y="688618"/>
            <a:ext cx="7994650" cy="488393"/>
          </a:xfrm>
        </p:spPr>
        <p:txBody>
          <a:bodyPr lIns="91440" tIns="45720" rIns="0" bIns="4572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1" cap="none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subtitle </a:t>
            </a:r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23330" y="287336"/>
            <a:ext cx="7994650" cy="538161"/>
          </a:xfrm>
        </p:spPr>
        <p:txBody>
          <a:bodyPr/>
          <a:lstStyle>
            <a:lvl1pPr>
              <a:defRPr sz="2600"/>
            </a:lvl1pPr>
          </a:lstStyle>
          <a:p>
            <a:r>
              <a:rPr lang="en-US" dirty="0" smtClean="0"/>
              <a:t>Click to add title 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87BDB-B8B8-1F48-9F08-E107B7722359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6"/>
          </p:nvPr>
        </p:nvSpPr>
        <p:spPr>
          <a:xfrm>
            <a:off x="423330" y="1478668"/>
            <a:ext cx="2643688" cy="832733"/>
          </a:xfrm>
        </p:spPr>
        <p:txBody>
          <a:bodyPr anchor="t" anchorCtr="0">
            <a:normAutofit/>
          </a:bodyPr>
          <a:lstStyle>
            <a:lvl1pPr marL="0" indent="0">
              <a:lnSpc>
                <a:spcPts val="2000"/>
              </a:lnSpc>
              <a:buNone/>
              <a:defRPr sz="18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17"/>
          </p:nvPr>
        </p:nvSpPr>
        <p:spPr>
          <a:xfrm>
            <a:off x="431798" y="2415118"/>
            <a:ext cx="2548467" cy="34649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1" name="Text Placeholder 2"/>
          <p:cNvSpPr>
            <a:spLocks noGrp="1"/>
          </p:cNvSpPr>
          <p:nvPr>
            <p:ph type="body" idx="18"/>
          </p:nvPr>
        </p:nvSpPr>
        <p:spPr>
          <a:xfrm>
            <a:off x="3201458" y="1478668"/>
            <a:ext cx="2643688" cy="832733"/>
          </a:xfrm>
        </p:spPr>
        <p:txBody>
          <a:bodyPr anchor="t" anchorCtr="0">
            <a:normAutofit/>
          </a:bodyPr>
          <a:lstStyle>
            <a:lvl1pPr marL="0" indent="0">
              <a:lnSpc>
                <a:spcPts val="2000"/>
              </a:lnSpc>
              <a:buNone/>
              <a:defRPr sz="18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19"/>
          </p:nvPr>
        </p:nvSpPr>
        <p:spPr>
          <a:xfrm>
            <a:off x="3209926" y="2415118"/>
            <a:ext cx="2548467" cy="34649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3" name="Text Placeholder 2"/>
          <p:cNvSpPr>
            <a:spLocks noGrp="1"/>
          </p:cNvSpPr>
          <p:nvPr>
            <p:ph type="body" idx="20"/>
          </p:nvPr>
        </p:nvSpPr>
        <p:spPr>
          <a:xfrm>
            <a:off x="5954184" y="1478668"/>
            <a:ext cx="2643688" cy="832733"/>
          </a:xfrm>
        </p:spPr>
        <p:txBody>
          <a:bodyPr anchor="t" anchorCtr="0">
            <a:normAutofit/>
          </a:bodyPr>
          <a:lstStyle>
            <a:lvl1pPr marL="0" indent="0">
              <a:lnSpc>
                <a:spcPts val="2000"/>
              </a:lnSpc>
              <a:buNone/>
              <a:defRPr sz="18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21"/>
          </p:nvPr>
        </p:nvSpPr>
        <p:spPr>
          <a:xfrm>
            <a:off x="5962652" y="2415118"/>
            <a:ext cx="2548467" cy="34649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6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423330" y="688618"/>
            <a:ext cx="7994650" cy="488393"/>
          </a:xfrm>
        </p:spPr>
        <p:txBody>
          <a:bodyPr lIns="91440" tIns="45720" rIns="0" bIns="4572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1" cap="none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subtitle </a:t>
            </a:r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423330" y="287336"/>
            <a:ext cx="7994650" cy="538161"/>
          </a:xfrm>
        </p:spPr>
        <p:txBody>
          <a:bodyPr/>
          <a:lstStyle>
            <a:lvl1pPr>
              <a:defRPr sz="2600"/>
            </a:lvl1pPr>
          </a:lstStyle>
          <a:p>
            <a:r>
              <a:rPr lang="en-US" dirty="0" smtClean="0"/>
              <a:t>Click to add title 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" y="1535115"/>
            <a:ext cx="3048000" cy="4344985"/>
          </a:xfrm>
        </p:spPr>
        <p:txBody>
          <a:bodyPr/>
          <a:lstStyle/>
          <a:p>
            <a:pPr lvl="0"/>
            <a:r>
              <a:rPr lang="en-US" dirty="0" smtClean="0"/>
              <a:t>Click to add image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EC81-F538-C844-B546-52C774B17E02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8"/>
          </p:nvPr>
        </p:nvSpPr>
        <p:spPr>
          <a:xfrm>
            <a:off x="3201458" y="1478668"/>
            <a:ext cx="2643688" cy="832733"/>
          </a:xfrm>
        </p:spPr>
        <p:txBody>
          <a:bodyPr anchor="t" anchorCtr="0">
            <a:normAutofit/>
          </a:bodyPr>
          <a:lstStyle>
            <a:lvl1pPr marL="0" indent="0">
              <a:lnSpc>
                <a:spcPts val="2000"/>
              </a:lnSpc>
              <a:buNone/>
              <a:defRPr sz="18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/>
          </p:nvPr>
        </p:nvSpPr>
        <p:spPr>
          <a:xfrm>
            <a:off x="3209926" y="2415118"/>
            <a:ext cx="2548467" cy="34649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20"/>
          </p:nvPr>
        </p:nvSpPr>
        <p:spPr>
          <a:xfrm>
            <a:off x="5954184" y="1478668"/>
            <a:ext cx="2643688" cy="832733"/>
          </a:xfrm>
        </p:spPr>
        <p:txBody>
          <a:bodyPr anchor="t" anchorCtr="0">
            <a:normAutofit/>
          </a:bodyPr>
          <a:lstStyle>
            <a:lvl1pPr marL="0" indent="0">
              <a:lnSpc>
                <a:spcPts val="2000"/>
              </a:lnSpc>
              <a:buNone/>
              <a:defRPr sz="18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/>
          </p:nvPr>
        </p:nvSpPr>
        <p:spPr>
          <a:xfrm>
            <a:off x="5962652" y="2415118"/>
            <a:ext cx="2548467" cy="34649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2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423330" y="688618"/>
            <a:ext cx="7994650" cy="488393"/>
          </a:xfrm>
        </p:spPr>
        <p:txBody>
          <a:bodyPr lIns="91440" tIns="45720" rIns="0" bIns="4572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1" cap="none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subtitle </a:t>
            </a:r>
            <a:endParaRPr lang="en-US" dirty="0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423330" y="287336"/>
            <a:ext cx="7994650" cy="538161"/>
          </a:xfrm>
        </p:spPr>
        <p:txBody>
          <a:bodyPr/>
          <a:lstStyle>
            <a:lvl1pPr>
              <a:defRPr sz="2600"/>
            </a:lvl1pPr>
          </a:lstStyle>
          <a:p>
            <a:r>
              <a:rPr lang="en-US" dirty="0" smtClean="0"/>
              <a:t>Click to add title 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5D88C-DFD9-E54A-8B6C-687924497F97}" type="datetime1">
              <a:rPr lang="en-US" smtClean="0"/>
              <a:t>9/18/2016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201459" y="1535115"/>
            <a:ext cx="5301192" cy="4591048"/>
          </a:xfrm>
        </p:spPr>
        <p:txBody>
          <a:bodyPr/>
          <a:lstStyle/>
          <a:p>
            <a:pPr lvl="0"/>
            <a:r>
              <a:rPr lang="en-US" dirty="0" smtClean="0"/>
              <a:t>Click to add image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6"/>
          </p:nvPr>
        </p:nvSpPr>
        <p:spPr>
          <a:xfrm>
            <a:off x="423330" y="1478668"/>
            <a:ext cx="2643688" cy="832733"/>
          </a:xfrm>
        </p:spPr>
        <p:txBody>
          <a:bodyPr anchor="t" anchorCtr="0">
            <a:normAutofit/>
          </a:bodyPr>
          <a:lstStyle>
            <a:lvl1pPr marL="0" indent="0">
              <a:lnSpc>
                <a:spcPts val="2000"/>
              </a:lnSpc>
              <a:buNone/>
              <a:defRPr sz="18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17"/>
          </p:nvPr>
        </p:nvSpPr>
        <p:spPr>
          <a:xfrm>
            <a:off x="431798" y="2415118"/>
            <a:ext cx="2548467" cy="34649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6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423330" y="688618"/>
            <a:ext cx="7994650" cy="488393"/>
          </a:xfrm>
        </p:spPr>
        <p:txBody>
          <a:bodyPr lIns="91440" tIns="45720" rIns="0" bIns="4572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1" cap="none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subtitle </a:t>
            </a:r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423330" y="287336"/>
            <a:ext cx="7994650" cy="538161"/>
          </a:xfrm>
        </p:spPr>
        <p:txBody>
          <a:bodyPr/>
          <a:lstStyle>
            <a:lvl1pPr>
              <a:defRPr sz="2600"/>
            </a:lvl1pPr>
          </a:lstStyle>
          <a:p>
            <a:r>
              <a:rPr lang="en-US" dirty="0" smtClean="0"/>
              <a:t>Click to add title </a:t>
            </a:r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1801A-EE06-7440-BEE7-0A97E2FBD4EB}" type="datetime1">
              <a:rPr lang="en-US" smtClean="0"/>
              <a:t>9/18/2016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423330" y="688618"/>
            <a:ext cx="7994650" cy="488393"/>
          </a:xfrm>
        </p:spPr>
        <p:txBody>
          <a:bodyPr lIns="91440" tIns="45720" rIns="0" bIns="4572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1" cap="none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subtitle 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23330" y="287336"/>
            <a:ext cx="7994650" cy="538161"/>
          </a:xfrm>
        </p:spPr>
        <p:txBody>
          <a:bodyPr/>
          <a:lstStyle>
            <a:lvl1pPr>
              <a:defRPr sz="2600"/>
            </a:lvl1pPr>
          </a:lstStyle>
          <a:p>
            <a:r>
              <a:rPr lang="en-US" dirty="0" smtClean="0"/>
              <a:t>Click to add title 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423330" y="688618"/>
            <a:ext cx="7994650" cy="488393"/>
          </a:xfrm>
        </p:spPr>
        <p:txBody>
          <a:bodyPr lIns="91440" tIns="45720" rIns="0" bIns="4572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1" cap="none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subtitle 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423330" y="287336"/>
            <a:ext cx="7994650" cy="538161"/>
          </a:xfrm>
        </p:spPr>
        <p:txBody>
          <a:bodyPr/>
          <a:lstStyle>
            <a:lvl1pPr>
              <a:defRPr sz="2600"/>
            </a:lvl1pPr>
          </a:lstStyle>
          <a:p>
            <a:r>
              <a:rPr lang="en-US" dirty="0" smtClean="0"/>
              <a:t>Click to add title 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E5D51-0AAF-6349-A81B-4C9C52259C32}" type="datetime1">
              <a:rPr lang="en-US" smtClean="0"/>
              <a:t>9/18/2016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D42C4-13FF-D64F-83A2-D2CB08AEE52C}" type="datetime1">
              <a:rPr lang="en-US" smtClean="0"/>
              <a:t>9/18/2016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440266" y="1535115"/>
            <a:ext cx="2539999" cy="45910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423330" y="688618"/>
            <a:ext cx="7994650" cy="488393"/>
          </a:xfrm>
        </p:spPr>
        <p:txBody>
          <a:bodyPr lIns="91440" tIns="45720" rIns="0" bIns="45720">
            <a:noAutofit/>
          </a:bodyPr>
          <a:lstStyle>
            <a:lvl1pPr marL="0" indent="0" algn="l">
              <a:lnSpc>
                <a:spcPts val="2200"/>
              </a:lnSpc>
              <a:buNone/>
              <a:defRPr sz="2000" b="1" cap="none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subtitle 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23330" y="287336"/>
            <a:ext cx="7994650" cy="538161"/>
          </a:xfrm>
        </p:spPr>
        <p:txBody>
          <a:bodyPr/>
          <a:lstStyle>
            <a:lvl1pPr>
              <a:defRPr sz="2600"/>
            </a:lvl1pPr>
          </a:lstStyle>
          <a:p>
            <a:r>
              <a:rPr lang="en-US" dirty="0" smtClean="0"/>
              <a:t>Click to add title 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3700459" y="1070985"/>
            <a:ext cx="4802191" cy="69292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add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25860" y="1647148"/>
            <a:ext cx="4780436" cy="1048059"/>
          </a:xfrm>
        </p:spPr>
        <p:txBody>
          <a:bodyPr lIns="91440" tIns="45720" rIns="0" bIns="45720">
            <a:noAutofit/>
          </a:bodyPr>
          <a:lstStyle>
            <a:lvl1pPr marL="0" indent="0" algn="l">
              <a:lnSpc>
                <a:spcPts val="3100"/>
              </a:lnSpc>
              <a:buNone/>
              <a:defRPr sz="2900" b="1" cap="all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725861" y="3239918"/>
            <a:ext cx="3335610" cy="440257"/>
          </a:xfrm>
        </p:spPr>
        <p:txBody>
          <a:bodyPr/>
          <a:lstStyle>
            <a:lvl1pPr>
              <a:defRPr b="1">
                <a:solidFill>
                  <a:srgbClr val="E31B23"/>
                </a:solidFill>
              </a:defRPr>
            </a:lvl1pPr>
          </a:lstStyle>
          <a:p>
            <a:pPr lvl="0"/>
            <a:r>
              <a:rPr lang="en-US" dirty="0" smtClean="0"/>
              <a:t>January 2013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6" hasCustomPrompt="1"/>
          </p:nvPr>
        </p:nvSpPr>
        <p:spPr>
          <a:xfrm>
            <a:off x="3725861" y="3951108"/>
            <a:ext cx="3335610" cy="643469"/>
          </a:xfrm>
        </p:spPr>
        <p:txBody>
          <a:bodyPr>
            <a:noAutofit/>
          </a:bodyPr>
          <a:lstStyle>
            <a:lvl1pPr>
              <a:lnSpc>
                <a:spcPts val="1400"/>
              </a:lnSpc>
              <a:defRPr sz="1300" b="1" i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Presenter Name</a:t>
            </a:r>
          </a:p>
          <a:p>
            <a:pPr lvl="0"/>
            <a:r>
              <a:rPr lang="en-US" dirty="0" smtClean="0"/>
              <a:t>Department or Location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793874" y="2071519"/>
            <a:ext cx="4556127" cy="676624"/>
          </a:xfrm>
        </p:spPr>
        <p:txBody>
          <a:bodyPr lIns="91440" tIns="45720" rIns="0" bIns="45720" anchor="ctr" anchorCtr="0">
            <a:noAutofit/>
          </a:bodyPr>
          <a:lstStyle>
            <a:lvl1pPr marL="0" indent="0" algn="l">
              <a:lnSpc>
                <a:spcPts val="3100"/>
              </a:lnSpc>
              <a:buNone/>
              <a:defRPr sz="5000" b="1" cap="all" baseline="0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2223265" y="2692383"/>
            <a:ext cx="4731339" cy="44027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3669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Clr>
                <a:srgbClr val="FBFBFB"/>
              </a:buClr>
              <a:buSzPct val="165000"/>
              <a:buFontTx/>
              <a:buNone/>
              <a:tabLst/>
              <a:def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2pPr>
            <a:lvl3pPr marL="1588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3pPr>
            <a:lvl4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4pPr>
            <a:lvl5pPr marL="3175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0" marR="0" lvl="0" indent="0" algn="l" defTabSz="93669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Clr>
                <a:srgbClr val="FBFBFB"/>
              </a:buClr>
              <a:buSzPct val="165000"/>
              <a:buFontTx/>
              <a:buNone/>
              <a:tabLst/>
              <a:defRPr/>
            </a:pPr>
            <a:r>
              <a:rPr lang="en-US" dirty="0" smtClean="0"/>
              <a:t>VISIT US AT </a:t>
            </a:r>
            <a:r>
              <a:rPr lang="en-US" dirty="0" err="1" smtClean="0"/>
              <a:t>dsiglobal.com</a:t>
            </a:r>
            <a:endParaRPr lang="en-US" dirty="0" smtClean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7" hasCustomPrompt="1"/>
          </p:nvPr>
        </p:nvSpPr>
        <p:spPr>
          <a:xfrm>
            <a:off x="2223265" y="3327391"/>
            <a:ext cx="4731339" cy="44027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3669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ct val="165000"/>
              <a:buFontTx/>
              <a:buNone/>
              <a:tabLst/>
              <a:def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2pPr>
            <a:lvl3pPr marL="1588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3pPr>
            <a:lvl4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4pPr>
            <a:lvl5pPr marL="3175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Presenter Name</a:t>
            </a:r>
          </a:p>
          <a:p>
            <a:pPr lvl="0"/>
            <a:r>
              <a:rPr lang="en-US" dirty="0" smtClean="0"/>
              <a:t>+1 816.888.8888</a:t>
            </a:r>
          </a:p>
          <a:p>
            <a:pPr lvl="0"/>
            <a:r>
              <a:rPr lang="en-US" dirty="0" err="1" smtClean="0"/>
              <a:t>presenter@dsiglobal.com</a:t>
            </a:r>
            <a:endParaRPr lang="en-US" dirty="0" smtClean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15807" y="1642556"/>
            <a:ext cx="4786843" cy="1749764"/>
          </a:xfrm>
        </p:spPr>
        <p:txBody>
          <a:bodyPr lIns="91440" tIns="45720" rIns="0" bIns="45720" anchor="ctr" anchorCtr="0">
            <a:noAutofit/>
          </a:bodyPr>
          <a:lstStyle>
            <a:lvl1pPr marL="0" indent="0" algn="l">
              <a:lnSpc>
                <a:spcPts val="3100"/>
              </a:lnSpc>
              <a:buNone/>
              <a:defRPr sz="2900" b="1" cap="all" baseline="0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Section Divider update number to reflect section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2582330" y="1329276"/>
            <a:ext cx="1295400" cy="2133600"/>
          </a:xfrm>
          <a:prstGeom prst="rect">
            <a:avLst/>
          </a:prstGeom>
        </p:spPr>
        <p:txBody>
          <a:bodyPr anchor="b" anchorCtr="1">
            <a:noAutofit/>
          </a:bodyPr>
          <a:lstStyle>
            <a:lvl1pPr marL="0" indent="0">
              <a:buNone/>
              <a:defRPr sz="14000" b="1">
                <a:solidFill>
                  <a:srgbClr val="FFFFF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E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713776" y="3891845"/>
            <a:ext cx="4731339" cy="812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2pPr>
            <a:lvl3pPr marL="1588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3pPr>
            <a:lvl4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4pPr>
            <a:lvl5pPr marL="3175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0" marR="0" lvl="0" indent="0" algn="l" defTabSz="93669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Clr>
                <a:srgbClr val="FBFBFB"/>
              </a:buClr>
              <a:buSzPct val="165000"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Additional Section Description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4D9BE40-B4DC-0842-B783-1BD9EE2DEC73}" type="datetime1">
              <a:rPr lang="en-US" smtClean="0"/>
              <a:t>9/18/2016</a:t>
            </a:fld>
            <a:endParaRPr lang="en-US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2582330" y="1329276"/>
            <a:ext cx="1295400" cy="2133600"/>
          </a:xfrm>
          <a:prstGeom prst="rect">
            <a:avLst/>
          </a:prstGeom>
        </p:spPr>
        <p:txBody>
          <a:bodyPr anchor="b" anchorCtr="1">
            <a:noAutofit/>
          </a:bodyPr>
          <a:lstStyle>
            <a:lvl1pPr marL="0" indent="0">
              <a:buNone/>
              <a:defRPr sz="14000" b="1">
                <a:solidFill>
                  <a:srgbClr val="FFFFF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E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713776" y="3891845"/>
            <a:ext cx="4731339" cy="812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2pPr>
            <a:lvl3pPr marL="1588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3pPr>
            <a:lvl4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4pPr>
            <a:lvl5pPr marL="3175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0" marR="0" lvl="0" indent="0" algn="l" defTabSz="93669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Clr>
                <a:srgbClr val="FBFBFB"/>
              </a:buClr>
              <a:buSzPct val="165000"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Additional Section Description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15807" y="1642556"/>
            <a:ext cx="4786843" cy="1749764"/>
          </a:xfrm>
        </p:spPr>
        <p:txBody>
          <a:bodyPr lIns="91440" tIns="45720" rIns="0" bIns="45720" anchor="ctr" anchorCtr="0">
            <a:noAutofit/>
          </a:bodyPr>
          <a:lstStyle>
            <a:lvl1pPr marL="0" indent="0" algn="l">
              <a:lnSpc>
                <a:spcPts val="3100"/>
              </a:lnSpc>
              <a:buNone/>
              <a:defRPr sz="2900" b="1" cap="all" baseline="0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Section Divider update number to reflect section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2582330" y="1329276"/>
            <a:ext cx="1295400" cy="2133600"/>
          </a:xfrm>
          <a:prstGeom prst="rect">
            <a:avLst/>
          </a:prstGeom>
        </p:spPr>
        <p:txBody>
          <a:bodyPr anchor="b" anchorCtr="1">
            <a:noAutofit/>
          </a:bodyPr>
          <a:lstStyle>
            <a:lvl1pPr marL="0" indent="0">
              <a:buNone/>
              <a:defRPr sz="14000" b="1">
                <a:solidFill>
                  <a:srgbClr val="FFFFF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E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713776" y="3891845"/>
            <a:ext cx="4731339" cy="812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2pPr>
            <a:lvl3pPr marL="1588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3pPr>
            <a:lvl4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4pPr>
            <a:lvl5pPr marL="3175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0" marR="0" lvl="0" indent="0" algn="l" defTabSz="93669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Clr>
                <a:srgbClr val="FBFBFB"/>
              </a:buClr>
              <a:buSzPct val="165000"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Additional Section Description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15807" y="1642556"/>
            <a:ext cx="4786843" cy="1749764"/>
          </a:xfrm>
        </p:spPr>
        <p:txBody>
          <a:bodyPr lIns="91440" tIns="45720" rIns="0" bIns="45720" anchor="ctr" anchorCtr="0">
            <a:noAutofit/>
          </a:bodyPr>
          <a:lstStyle>
            <a:lvl1pPr marL="0" indent="0" algn="l">
              <a:lnSpc>
                <a:spcPts val="3100"/>
              </a:lnSpc>
              <a:buNone/>
              <a:defRPr sz="2900" b="1" cap="all" baseline="0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Section Divider update number to reflect section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2582330" y="1329276"/>
            <a:ext cx="1295400" cy="2133600"/>
          </a:xfrm>
          <a:prstGeom prst="rect">
            <a:avLst/>
          </a:prstGeom>
        </p:spPr>
        <p:txBody>
          <a:bodyPr anchor="b" anchorCtr="1">
            <a:noAutofit/>
          </a:bodyPr>
          <a:lstStyle>
            <a:lvl1pPr marL="0" indent="0">
              <a:buNone/>
              <a:defRPr sz="14000" b="1">
                <a:solidFill>
                  <a:srgbClr val="FFFFF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E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713776" y="3891845"/>
            <a:ext cx="4731339" cy="812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2pPr>
            <a:lvl3pPr marL="1588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3pPr>
            <a:lvl4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4pPr>
            <a:lvl5pPr marL="3175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0" marR="0" lvl="0" indent="0" algn="l" defTabSz="93669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Clr>
                <a:srgbClr val="FBFBFB"/>
              </a:buClr>
              <a:buSzPct val="165000"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Additional Section Description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15807" y="1642556"/>
            <a:ext cx="4786843" cy="1749764"/>
          </a:xfrm>
        </p:spPr>
        <p:txBody>
          <a:bodyPr lIns="91440" tIns="45720" rIns="0" bIns="45720" anchor="ctr" anchorCtr="0">
            <a:noAutofit/>
          </a:bodyPr>
          <a:lstStyle>
            <a:lvl1pPr marL="0" indent="0" algn="l">
              <a:lnSpc>
                <a:spcPts val="3100"/>
              </a:lnSpc>
              <a:buNone/>
              <a:defRPr sz="2900" b="1" cap="all" baseline="0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Section Divider update number to reflect section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2582330" y="1329276"/>
            <a:ext cx="1295400" cy="2133600"/>
          </a:xfrm>
          <a:prstGeom prst="rect">
            <a:avLst/>
          </a:prstGeom>
        </p:spPr>
        <p:txBody>
          <a:bodyPr anchor="b" anchorCtr="1">
            <a:noAutofit/>
          </a:bodyPr>
          <a:lstStyle>
            <a:lvl1pPr marL="0" indent="0">
              <a:buNone/>
              <a:defRPr sz="14000" b="1">
                <a:solidFill>
                  <a:srgbClr val="FFFFF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E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713776" y="3891845"/>
            <a:ext cx="4731339" cy="812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2pPr>
            <a:lvl3pPr marL="1588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3pPr>
            <a:lvl4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4pPr>
            <a:lvl5pPr marL="3175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0" marR="0" lvl="0" indent="0" algn="l" defTabSz="93669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Clr>
                <a:srgbClr val="FBFBFB"/>
              </a:buClr>
              <a:buSzPct val="165000"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Additional Section Description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15807" y="1642556"/>
            <a:ext cx="4786843" cy="1749764"/>
          </a:xfrm>
        </p:spPr>
        <p:txBody>
          <a:bodyPr lIns="91440" tIns="45720" rIns="0" bIns="45720" anchor="ctr" anchorCtr="0">
            <a:noAutofit/>
          </a:bodyPr>
          <a:lstStyle>
            <a:lvl1pPr marL="0" indent="0" algn="l">
              <a:lnSpc>
                <a:spcPts val="3100"/>
              </a:lnSpc>
              <a:buNone/>
              <a:defRPr sz="2900" b="1" cap="all" baseline="0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Section Divider update number to reflect section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2582330" y="1329276"/>
            <a:ext cx="1295400" cy="2133600"/>
          </a:xfrm>
          <a:prstGeom prst="rect">
            <a:avLst/>
          </a:prstGeom>
        </p:spPr>
        <p:txBody>
          <a:bodyPr anchor="b" anchorCtr="1">
            <a:noAutofit/>
          </a:bodyPr>
          <a:lstStyle>
            <a:lvl1pPr marL="0" indent="0">
              <a:buNone/>
              <a:defRPr sz="14000" b="1">
                <a:solidFill>
                  <a:srgbClr val="FFFFF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E"/>
                </a:solidFill>
                <a:effectLst/>
                <a:uLnTx/>
                <a:uFillTx/>
              </a:rPr>
              <a:t>1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713776" y="3891845"/>
            <a:ext cx="4731339" cy="812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2pPr>
            <a:lvl3pPr marL="1588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3pPr>
            <a:lvl4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4pPr>
            <a:lvl5pPr marL="3175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0" marR="0" lvl="0" indent="0" algn="l" defTabSz="93669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Clr>
                <a:srgbClr val="FBFBFB"/>
              </a:buClr>
              <a:buSzPct val="165000"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Additional Section Description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15807" y="1642556"/>
            <a:ext cx="4786843" cy="1749764"/>
          </a:xfrm>
        </p:spPr>
        <p:txBody>
          <a:bodyPr lIns="91440" tIns="45720" rIns="0" bIns="45720" anchor="ctr" anchorCtr="0">
            <a:noAutofit/>
          </a:bodyPr>
          <a:lstStyle>
            <a:lvl1pPr marL="0" indent="0" algn="l">
              <a:lnSpc>
                <a:spcPts val="3100"/>
              </a:lnSpc>
              <a:buNone/>
              <a:defRPr sz="2900" b="1" cap="all" baseline="0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Section Divider update number to reflect section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3454400" cy="6673850"/>
          </a:xfrm>
        </p:spPr>
        <p:txBody>
          <a:bodyPr/>
          <a:lstStyle/>
          <a:p>
            <a:r>
              <a:rPr lang="en-US" dirty="0" smtClean="0"/>
              <a:t>Click to add image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713776" y="3891845"/>
            <a:ext cx="4731339" cy="812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defRPr>
            </a:lvl1pPr>
            <a:lvl2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2pPr>
            <a:lvl3pPr marL="1588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3pPr>
            <a:lvl4pPr marL="0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4pPr>
            <a:lvl5pPr marL="3175" indent="0">
              <a:lnSpc>
                <a:spcPct val="100000"/>
              </a:lnSpc>
              <a:buFontTx/>
              <a:buNone/>
              <a:defRPr sz="1600">
                <a:solidFill>
                  <a:schemeClr val="accent3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0" marR="0" lvl="0" indent="0" algn="l" defTabSz="93669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Clr>
                <a:srgbClr val="FBFBFB"/>
              </a:buClr>
              <a:buSzPct val="165000"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84A9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Additional Section Description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15807" y="1642556"/>
            <a:ext cx="4786843" cy="1749764"/>
          </a:xfrm>
        </p:spPr>
        <p:txBody>
          <a:bodyPr lIns="91440" tIns="45720" rIns="0" bIns="45720" anchor="ctr" anchorCtr="0">
            <a:noAutofit/>
          </a:bodyPr>
          <a:lstStyle>
            <a:lvl1pPr marL="0" indent="0" algn="l">
              <a:lnSpc>
                <a:spcPts val="3100"/>
              </a:lnSpc>
              <a:buNone/>
              <a:defRPr sz="2900" b="1" cap="all" baseline="0">
                <a:solidFill>
                  <a:srgbClr val="464646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custom Divider update number to reflect section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4863" y="274639"/>
            <a:ext cx="8087787" cy="777011"/>
          </a:xfrm>
          <a:prstGeom prst="rect">
            <a:avLst/>
          </a:prstGeom>
        </p:spPr>
        <p:txBody>
          <a:bodyPr vert="horz" lIns="91440" tIns="0" rIns="0" bIns="0" rtlCol="0" anchor="t" anchorCtr="0">
            <a:noAutofit/>
          </a:bodyPr>
          <a:lstStyle/>
          <a:p>
            <a:r>
              <a:rPr lang="en-US" dirty="0" smtClean="0"/>
              <a:t>Click to edit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1797" y="1301193"/>
            <a:ext cx="8070853" cy="4824971"/>
          </a:xfrm>
          <a:prstGeom prst="rect">
            <a:avLst/>
          </a:prstGeom>
        </p:spPr>
        <p:txBody>
          <a:bodyPr vert="horz" lIns="9144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3205" y="6274503"/>
            <a:ext cx="74506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A6433-4D7B-9D46-A3F1-AB2270C30F60}" type="datetime1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274503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22540" y="6291437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1" i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5C5566C5-5146-6647-B84B-7A685EE24E5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44840" y="6661150"/>
            <a:ext cx="179916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 smtClean="0">
                <a:solidFill>
                  <a:schemeClr val="bg1">
                    <a:alpha val="40000"/>
                  </a:schemeClr>
                </a:solidFill>
              </a:rPr>
              <a:t>©</a:t>
            </a:r>
            <a:r>
              <a:rPr lang="en-US" sz="600" baseline="0" dirty="0" smtClean="0">
                <a:solidFill>
                  <a:schemeClr val="bg1">
                    <a:alpha val="40000"/>
                  </a:schemeClr>
                </a:solidFill>
              </a:rPr>
              <a:t> 2013 Data Systems International, Inc.</a:t>
            </a:r>
            <a:endParaRPr lang="en-US" sz="600" dirty="0">
              <a:solidFill>
                <a:schemeClr val="bg1">
                  <a:alpha val="4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73" r:id="rId9"/>
    <p:sldLayoutId id="2147483653" r:id="rId10"/>
    <p:sldLayoutId id="2147483668" r:id="rId11"/>
    <p:sldLayoutId id="2147483669" r:id="rId12"/>
    <p:sldLayoutId id="2147483670" r:id="rId13"/>
    <p:sldLayoutId id="2147483652" r:id="rId14"/>
    <p:sldLayoutId id="2147483654" r:id="rId15"/>
    <p:sldLayoutId id="2147483671" r:id="rId16"/>
    <p:sldLayoutId id="2147483655" r:id="rId17"/>
    <p:sldLayoutId id="2147483672" r:id="rId18"/>
    <p:sldLayoutId id="2147483674" r:id="rId19"/>
    <p:sldLayoutId id="2147483676" r:id="rId2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100" b="1" kern="1200" cap="all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lnSpc>
          <a:spcPts val="1800"/>
        </a:lnSpc>
        <a:spcBef>
          <a:spcPts val="0"/>
        </a:spcBef>
        <a:spcAft>
          <a:spcPts val="300"/>
        </a:spcAft>
        <a:buFont typeface="Arial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457200" rtl="0" eaLnBrk="1" latinLnBrk="0" hangingPunct="1">
        <a:lnSpc>
          <a:spcPts val="1800"/>
        </a:lnSpc>
        <a:spcBef>
          <a:spcPts val="0"/>
        </a:spcBef>
        <a:spcAft>
          <a:spcPts val="300"/>
        </a:spcAft>
        <a:buFont typeface="Arial"/>
        <a:buChar char="‣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457200" rtl="0" eaLnBrk="1" latinLnBrk="0" hangingPunct="1">
        <a:lnSpc>
          <a:spcPts val="1800"/>
        </a:lnSpc>
        <a:spcBef>
          <a:spcPts val="0"/>
        </a:spcBef>
        <a:spcAft>
          <a:spcPts val="300"/>
        </a:spcAft>
        <a:buSzPct val="100000"/>
        <a:buFont typeface="Lucida Grande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182880" algn="l" defTabSz="457200" rtl="0" eaLnBrk="1" latinLnBrk="0" hangingPunct="1">
        <a:lnSpc>
          <a:spcPts val="1600"/>
        </a:lnSpc>
        <a:spcBef>
          <a:spcPts val="0"/>
        </a:spcBef>
        <a:spcAft>
          <a:spcPts val="300"/>
        </a:spcAft>
        <a:buFont typeface="Arial"/>
        <a:buChar char="◦"/>
        <a:defRPr sz="1400" b="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182880" algn="l" defTabSz="457200" rtl="0" eaLnBrk="1" latinLnBrk="0" hangingPunct="1">
        <a:lnSpc>
          <a:spcPts val="1600"/>
        </a:lnSpc>
        <a:spcBef>
          <a:spcPts val="0"/>
        </a:spcBef>
        <a:spcAft>
          <a:spcPts val="300"/>
        </a:spcAft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ubtitle 25"/>
          <p:cNvSpPr>
            <a:spLocks noGrp="1"/>
          </p:cNvSpPr>
          <p:nvPr>
            <p:ph type="subTitle" idx="1"/>
          </p:nvPr>
        </p:nvSpPr>
        <p:spPr>
          <a:xfrm>
            <a:off x="3627181" y="1735602"/>
            <a:ext cx="4026639" cy="1464798"/>
          </a:xfrm>
        </p:spPr>
        <p:txBody>
          <a:bodyPr/>
          <a:lstStyle/>
          <a:p>
            <a:r>
              <a:rPr lang="en-US" cap="none" dirty="0" smtClean="0"/>
              <a:t>Mixed Reality Application for Medicine </a:t>
            </a:r>
            <a:endParaRPr lang="en-US" cap="none" dirty="0"/>
          </a:p>
        </p:txBody>
      </p:sp>
      <p:sp>
        <p:nvSpPr>
          <p:cNvPr id="29" name="Content Placeholder 28"/>
          <p:cNvSpPr>
            <a:spLocks noGrp="1"/>
          </p:cNvSpPr>
          <p:nvPr>
            <p:ph idx="15"/>
          </p:nvPr>
        </p:nvSpPr>
        <p:spPr>
          <a:xfrm>
            <a:off x="3534367" y="3478432"/>
            <a:ext cx="3335610" cy="440257"/>
          </a:xfrm>
        </p:spPr>
        <p:txBody>
          <a:bodyPr/>
          <a:lstStyle/>
          <a:p>
            <a:r>
              <a:rPr lang="en-US" dirty="0" smtClean="0"/>
              <a:t>September 18</a:t>
            </a:r>
            <a:r>
              <a:rPr lang="en-US" baseline="30000" dirty="0" smtClean="0"/>
              <a:t>th</a:t>
            </a:r>
            <a:r>
              <a:rPr lang="en-US" dirty="0" smtClean="0"/>
              <a:t> 2016</a:t>
            </a:r>
            <a:endParaRPr lang="en-US" dirty="0"/>
          </a:p>
        </p:txBody>
      </p:sp>
      <p:sp>
        <p:nvSpPr>
          <p:cNvPr id="30" name="Content Placeholder 29"/>
          <p:cNvSpPr>
            <a:spLocks noGrp="1"/>
          </p:cNvSpPr>
          <p:nvPr>
            <p:ph idx="16"/>
          </p:nvPr>
        </p:nvSpPr>
        <p:spPr>
          <a:xfrm>
            <a:off x="3534367" y="4049430"/>
            <a:ext cx="2443646" cy="1014183"/>
          </a:xfrm>
        </p:spPr>
        <p:txBody>
          <a:bodyPr/>
          <a:lstStyle/>
          <a:p>
            <a:r>
              <a:rPr lang="en-US" dirty="0" smtClean="0"/>
              <a:t>Joel Stephens</a:t>
            </a:r>
          </a:p>
          <a:p>
            <a:r>
              <a:rPr lang="en-US" dirty="0" smtClean="0"/>
              <a:t>Shakthi Nadivada </a:t>
            </a:r>
          </a:p>
          <a:p>
            <a:r>
              <a:rPr lang="en-US" dirty="0" smtClean="0"/>
              <a:t>Kelly Luck </a:t>
            </a:r>
          </a:p>
          <a:p>
            <a:r>
              <a:rPr lang="en-US" dirty="0" smtClean="0"/>
              <a:t>Rohit Chaube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7181" y="615784"/>
            <a:ext cx="3933825" cy="6762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31797" y="1104900"/>
            <a:ext cx="8424343" cy="4135694"/>
          </a:xfrm>
        </p:spPr>
        <p:txBody>
          <a:bodyPr>
            <a:normAutofit/>
          </a:bodyPr>
          <a:lstStyle/>
          <a:p>
            <a:pPr lvl="1"/>
            <a:endParaRPr lang="en-US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23331" y="287336"/>
            <a:ext cx="2126830" cy="538161"/>
          </a:xfrm>
        </p:spPr>
        <p:txBody>
          <a:bodyPr/>
          <a:lstStyle/>
          <a:p>
            <a:r>
              <a:rPr lang="en-US" dirty="0" smtClean="0">
                <a:solidFill>
                  <a:srgbClr val="F99D31"/>
                </a:solidFill>
              </a:rPr>
              <a:t>Use</a:t>
            </a:r>
            <a:r>
              <a:rPr lang="en-US" dirty="0" smtClean="0">
                <a:solidFill>
                  <a:srgbClr val="F99D31"/>
                </a:solidFill>
              </a:rPr>
              <a:t> </a:t>
            </a:r>
            <a:r>
              <a:rPr lang="en-US" dirty="0" smtClean="0">
                <a:solidFill>
                  <a:srgbClr val="F99D31"/>
                </a:solidFill>
              </a:rPr>
              <a:t>of </a:t>
            </a:r>
            <a:endParaRPr lang="en-US" dirty="0"/>
          </a:p>
        </p:txBody>
      </p:sp>
      <p:pic>
        <p:nvPicPr>
          <p:cNvPr id="6" name="Picture 2" descr="logo fhi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034" y="43187"/>
            <a:ext cx="2219328" cy="782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2873013"/>
              </p:ext>
            </p:extLst>
          </p:nvPr>
        </p:nvGraphicFramePr>
        <p:xfrm>
          <a:off x="431796" y="1376774"/>
          <a:ext cx="8424343" cy="40624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97622"/>
                <a:gridCol w="2626721"/>
              </a:tblGrid>
              <a:tr h="513311">
                <a:tc>
                  <a:txBody>
                    <a:bodyPr/>
                    <a:lstStyle/>
                    <a:p>
                      <a:r>
                        <a:rPr lang="en-US" dirty="0" smtClean="0"/>
                        <a:t>URL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</a:tr>
              <a:tr h="676134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https://fhir-open-api-dstu2.smarthealthit.org/DiagnosticReport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Image Storage</a:t>
                      </a:r>
                      <a:endParaRPr lang="en-US" dirty="0"/>
                    </a:p>
                  </a:txBody>
                  <a:tcPr/>
                </a:tc>
              </a:tr>
              <a:tr h="875071">
                <a:tc>
                  <a:txBody>
                    <a:bodyPr/>
                    <a:lstStyle/>
                    <a:p>
                      <a:r>
                        <a:rPr lang="en-US" dirty="0" smtClean="0"/>
                        <a:t>https://fhir-open-api-dstu2.smarthealthit.org/DiagnosticReport?patient=1081332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Images back to VR environment </a:t>
                      </a:r>
                      <a:endParaRPr lang="en-US" dirty="0"/>
                    </a:p>
                  </a:txBody>
                  <a:tcPr/>
                </a:tc>
              </a:tr>
              <a:tr h="678426">
                <a:tc>
                  <a:txBody>
                    <a:bodyPr/>
                    <a:lstStyle/>
                    <a:p>
                      <a:r>
                        <a:rPr lang="en-US" dirty="0" smtClean="0"/>
                        <a:t>https://fhir-open-api-dstu2.smarthealthit.org/Observation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Tumor</a:t>
                      </a:r>
                      <a:r>
                        <a:rPr lang="en-US" baseline="0" dirty="0" smtClean="0"/>
                        <a:t> Location and Surgical Plan</a:t>
                      </a:r>
                      <a:endParaRPr lang="en-US" dirty="0"/>
                    </a:p>
                  </a:txBody>
                  <a:tcPr/>
                </a:tc>
              </a:tr>
              <a:tr h="513311">
                <a:tc>
                  <a:txBody>
                    <a:bodyPr/>
                    <a:lstStyle/>
                    <a:p>
                      <a:r>
                        <a:rPr lang="en-US" dirty="0" smtClean="0"/>
                        <a:t>https://fhir-open-api-dstu2.smarthealthit.org/Patient/1081332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Patient Information </a:t>
                      </a:r>
                      <a:endParaRPr lang="en-US" dirty="0"/>
                    </a:p>
                  </a:txBody>
                  <a:tcPr/>
                </a:tc>
              </a:tr>
              <a:tr h="513311">
                <a:tc>
                  <a:txBody>
                    <a:bodyPr/>
                    <a:lstStyle/>
                    <a:p>
                      <a:r>
                        <a:rPr lang="en-US" dirty="0" smtClean="0"/>
                        <a:t>https://fhir-open-api-dstu2.smarthealthit.org/Observation?patient=1081332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Get the tumor location and surgical plan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63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713776" y="2784253"/>
            <a:ext cx="3457045" cy="767269"/>
          </a:xfrm>
        </p:spPr>
        <p:txBody>
          <a:bodyPr/>
          <a:lstStyle/>
          <a:p>
            <a:r>
              <a:rPr lang="en-US" dirty="0" smtClean="0"/>
              <a:t>DEMONSTRATION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31797" y="1104900"/>
            <a:ext cx="8424343" cy="4135694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Immediate would be to extend it MRI scans and make it visually rich with color images </a:t>
            </a:r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Extend </a:t>
            </a:r>
            <a:r>
              <a:rPr lang="en-US" sz="2000" dirty="0" smtClean="0"/>
              <a:t>diagnosis </a:t>
            </a:r>
            <a:r>
              <a:rPr lang="en-US" sz="2000" dirty="0" smtClean="0"/>
              <a:t>VR to medical/surgical training </a:t>
            </a:r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Some other Mixed reality application </a:t>
            </a:r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smtClean="0"/>
              <a:t>Treatment for PTSD </a:t>
            </a:r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smtClean="0"/>
              <a:t>Rehabilitation </a:t>
            </a:r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smtClean="0"/>
              <a:t>Exposure Therapy </a:t>
            </a:r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lvl="1">
              <a:lnSpc>
                <a:spcPct val="170000"/>
              </a:lnSpc>
            </a:pPr>
            <a:endParaRPr lang="en-US" sz="2200" dirty="0" smtClean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>
              <a:lnSpc>
                <a:spcPct val="170000"/>
              </a:lnSpc>
            </a:pPr>
            <a:endParaRPr lang="en-US" sz="2000" dirty="0" smtClean="0"/>
          </a:p>
          <a:p>
            <a:pPr lvl="1"/>
            <a:endParaRPr lang="en-US" sz="1800" dirty="0" smtClean="0"/>
          </a:p>
          <a:p>
            <a:pPr lvl="1"/>
            <a:endParaRPr lang="en-US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23331" y="287336"/>
            <a:ext cx="2126830" cy="538161"/>
          </a:xfrm>
        </p:spPr>
        <p:txBody>
          <a:bodyPr/>
          <a:lstStyle/>
          <a:p>
            <a:r>
              <a:rPr lang="en-US" dirty="0" smtClean="0">
                <a:solidFill>
                  <a:srgbClr val="F99D31"/>
                </a:solidFill>
              </a:rPr>
              <a:t>Future of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161" y="168563"/>
            <a:ext cx="3389448" cy="58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20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99174" y="1010653"/>
            <a:ext cx="8424343" cy="4520532"/>
          </a:xfrm>
        </p:spPr>
        <p:txBody>
          <a:bodyPr>
            <a:normAutofit/>
          </a:bodyPr>
          <a:lstStyle/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err="1" smtClean="0"/>
              <a:t>MediMR</a:t>
            </a:r>
            <a:r>
              <a:rPr lang="en-US" sz="2200" dirty="0" smtClean="0"/>
              <a:t> </a:t>
            </a:r>
            <a:r>
              <a:rPr lang="en-US" sz="2200" dirty="0" smtClean="0"/>
              <a:t>– a Mixed Reality application can provide some innovative tools for</a:t>
            </a:r>
          </a:p>
          <a:p>
            <a:pPr marL="1257300" lvl="2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1800" dirty="0" smtClean="0"/>
              <a:t>Doctors – for better diagnosis </a:t>
            </a:r>
          </a:p>
          <a:p>
            <a:pPr marL="1257300" lvl="2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Patients – to better understand problem</a:t>
            </a:r>
            <a:endParaRPr lang="en-US" sz="1800" dirty="0" smtClean="0"/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Just the beginning, Mixed </a:t>
            </a:r>
            <a:r>
              <a:rPr lang="en-US" sz="2200" dirty="0" smtClean="0"/>
              <a:t>Reality </a:t>
            </a:r>
            <a:r>
              <a:rPr lang="en-US" sz="2200" dirty="0"/>
              <a:t>can be </a:t>
            </a:r>
            <a:r>
              <a:rPr lang="en-US" sz="2200" dirty="0" smtClean="0"/>
              <a:t>used in number of medical applications and can be a </a:t>
            </a:r>
            <a:r>
              <a:rPr lang="en-US" sz="2200" dirty="0"/>
              <a:t>real game </a:t>
            </a:r>
            <a:r>
              <a:rPr lang="en-US" sz="2200" dirty="0" smtClean="0"/>
              <a:t>changer</a:t>
            </a:r>
            <a:endParaRPr lang="en-US" sz="2200" dirty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>
              <a:lnSpc>
                <a:spcPct val="170000"/>
              </a:lnSpc>
            </a:pPr>
            <a:endParaRPr lang="en-US" sz="2000" dirty="0" smtClean="0"/>
          </a:p>
          <a:p>
            <a:pPr lvl="1"/>
            <a:endParaRPr lang="en-US" sz="1800" dirty="0" smtClean="0"/>
          </a:p>
          <a:p>
            <a:pPr lvl="1"/>
            <a:endParaRPr lang="en-US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99D31"/>
                </a:solidFill>
              </a:rPr>
              <a:t>Summary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12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99174" y="1010653"/>
            <a:ext cx="8424343" cy="4520532"/>
          </a:xfrm>
        </p:spPr>
        <p:txBody>
          <a:bodyPr>
            <a:normAutofit/>
          </a:bodyPr>
          <a:lstStyle/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err="1" smtClean="0"/>
              <a:t>Techweek</a:t>
            </a:r>
            <a:r>
              <a:rPr lang="en-US" sz="2200" dirty="0" smtClean="0"/>
              <a:t> and Cerner Team </a:t>
            </a:r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smtClean="0"/>
              <a:t>Think Big </a:t>
            </a:r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smtClean="0"/>
              <a:t>DSI – providing awesome support </a:t>
            </a:r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smtClean="0"/>
              <a:t>Everyone at this hackathon who made this a fun experience</a:t>
            </a:r>
            <a:endParaRPr lang="en-US" sz="2000" dirty="0" smtClean="0"/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>
              <a:lnSpc>
                <a:spcPct val="170000"/>
              </a:lnSpc>
            </a:pPr>
            <a:endParaRPr lang="en-US" sz="2000" dirty="0" smtClean="0"/>
          </a:p>
          <a:p>
            <a:pPr lvl="1"/>
            <a:endParaRPr lang="en-US" sz="1800" dirty="0" smtClean="0"/>
          </a:p>
          <a:p>
            <a:pPr lvl="1"/>
            <a:endParaRPr lang="en-US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99D31"/>
                </a:solidFill>
              </a:rPr>
              <a:t>Thank You 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81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3074" name="Picture 2" descr="Image result for virtual reality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811" y="471947"/>
            <a:ext cx="8757262" cy="4925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6490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t>16</a:t>
            </a:fld>
            <a:endParaRPr lang="en-US"/>
          </a:p>
        </p:txBody>
      </p:sp>
      <p:pic>
        <p:nvPicPr>
          <p:cNvPr id="1026" name="Picture 1" descr="image0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206" y="1115808"/>
            <a:ext cx="8755411" cy="445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3"/>
          <p:cNvSpPr txBox="1">
            <a:spLocks/>
          </p:cNvSpPr>
          <p:nvPr/>
        </p:nvSpPr>
        <p:spPr>
          <a:xfrm>
            <a:off x="423330" y="287336"/>
            <a:ext cx="4689444" cy="538161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100" b="1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0" cap="none" dirty="0" smtClean="0">
                <a:solidFill>
                  <a:srgbClr val="F99D31"/>
                </a:solidFill>
              </a:rPr>
              <a:t>Sample image data from </a:t>
            </a:r>
            <a:r>
              <a:rPr lang="en-US" sz="2600" b="0" cap="none" dirty="0" err="1" smtClean="0">
                <a:solidFill>
                  <a:srgbClr val="F99D31"/>
                </a:solidFill>
              </a:rPr>
              <a:t>FiHR</a:t>
            </a:r>
            <a:endParaRPr lang="en-US" sz="2600" b="0" cap="none" dirty="0"/>
          </a:p>
        </p:txBody>
      </p:sp>
    </p:spTree>
    <p:extLst>
      <p:ext uri="{BB962C8B-B14F-4D97-AF65-F5344CB8AC3E}">
        <p14:creationId xmlns:p14="http://schemas.microsoft.com/office/powerpoint/2010/main" val="108006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t>17</a:t>
            </a:fld>
            <a:endParaRPr lang="en-US"/>
          </a:p>
        </p:txBody>
      </p:sp>
      <p:sp>
        <p:nvSpPr>
          <p:cNvPr id="5" name="Title 3"/>
          <p:cNvSpPr txBox="1">
            <a:spLocks/>
          </p:cNvSpPr>
          <p:nvPr/>
        </p:nvSpPr>
        <p:spPr>
          <a:xfrm>
            <a:off x="423330" y="287336"/>
            <a:ext cx="4689444" cy="538161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4100" b="1" kern="1200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0" cap="none" dirty="0">
                <a:solidFill>
                  <a:srgbClr val="F99D31"/>
                </a:solidFill>
              </a:rPr>
              <a:t>I</a:t>
            </a:r>
            <a:r>
              <a:rPr lang="en-US" sz="2600" b="0" cap="none" dirty="0" smtClean="0">
                <a:solidFill>
                  <a:srgbClr val="F99D31"/>
                </a:solidFill>
              </a:rPr>
              <a:t>mage location from </a:t>
            </a:r>
            <a:r>
              <a:rPr lang="en-US" sz="2600" b="0" cap="none" dirty="0" err="1" smtClean="0">
                <a:solidFill>
                  <a:srgbClr val="F99D31"/>
                </a:solidFill>
              </a:rPr>
              <a:t>FiHR</a:t>
            </a:r>
            <a:endParaRPr lang="en-US" sz="2600" b="0" cap="none" dirty="0"/>
          </a:p>
        </p:txBody>
      </p:sp>
      <p:pic>
        <p:nvPicPr>
          <p:cNvPr id="2050" name="Picture 2" descr="image00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330" y="1143717"/>
            <a:ext cx="7717780" cy="3202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207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713776" y="2784253"/>
            <a:ext cx="3457045" cy="767269"/>
          </a:xfrm>
        </p:spPr>
        <p:txBody>
          <a:bodyPr/>
          <a:lstStyle/>
          <a:p>
            <a:r>
              <a:rPr lang="en-US" dirty="0" smtClean="0"/>
              <a:t>PROBLEM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09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33626" y="285305"/>
            <a:ext cx="7994650" cy="538161"/>
          </a:xfrm>
        </p:spPr>
        <p:txBody>
          <a:bodyPr/>
          <a:lstStyle/>
          <a:p>
            <a:r>
              <a:rPr lang="en-US" dirty="0">
                <a:solidFill>
                  <a:srgbClr val="F99D31"/>
                </a:solidFill>
              </a:rPr>
              <a:t>PROBLEM 1 – </a:t>
            </a:r>
            <a:r>
              <a:rPr lang="en-US" cap="none" dirty="0">
                <a:solidFill>
                  <a:srgbClr val="F99D31"/>
                </a:solidFill>
              </a:rPr>
              <a:t>Doctors </a:t>
            </a:r>
            <a:r>
              <a:rPr lang="en-US" cap="none" dirty="0" smtClean="0">
                <a:solidFill>
                  <a:srgbClr val="F99D31"/>
                </a:solidFill>
              </a:rPr>
              <a:t>surprised </a:t>
            </a:r>
            <a:r>
              <a:rPr lang="en-US" cap="none" dirty="0">
                <a:solidFill>
                  <a:srgbClr val="F99D31"/>
                </a:solidFill>
              </a:rPr>
              <a:t>during </a:t>
            </a:r>
            <a:r>
              <a:rPr lang="en-US" cap="none" dirty="0" smtClean="0">
                <a:solidFill>
                  <a:srgbClr val="F99D31"/>
                </a:solidFill>
              </a:rPr>
              <a:t>surgery</a:t>
            </a:r>
            <a:endParaRPr lang="en-US" cap="none" dirty="0">
              <a:solidFill>
                <a:srgbClr val="F99D3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51951" y="3569136"/>
            <a:ext cx="4198885" cy="597207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" name="Picture 2" descr="Image result for Doctors discuss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711" y="835409"/>
            <a:ext cx="7505560" cy="4991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666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65343" y="350718"/>
            <a:ext cx="7994650" cy="538161"/>
          </a:xfrm>
        </p:spPr>
        <p:txBody>
          <a:bodyPr/>
          <a:lstStyle/>
          <a:p>
            <a:r>
              <a:rPr lang="en-US" dirty="0">
                <a:solidFill>
                  <a:srgbClr val="F99D31"/>
                </a:solidFill>
              </a:rPr>
              <a:t>PROBLEM 2 – </a:t>
            </a:r>
            <a:r>
              <a:rPr lang="en-US" cap="none" dirty="0">
                <a:solidFill>
                  <a:srgbClr val="F99D31"/>
                </a:solidFill>
              </a:rPr>
              <a:t>Patient concerns about surgery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51951" y="3569136"/>
            <a:ext cx="4198885" cy="597207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278" y="1055881"/>
            <a:ext cx="4041998" cy="4519009"/>
          </a:xfrm>
          <a:prstGeom prst="rect">
            <a:avLst/>
          </a:prstGeom>
        </p:spPr>
      </p:pic>
      <p:pic>
        <p:nvPicPr>
          <p:cNvPr id="2050" name="Picture 2" descr="Image result for worried patient and family with docto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65" y="978072"/>
            <a:ext cx="7572580" cy="5041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548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31797" y="1104900"/>
            <a:ext cx="8424343" cy="50038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Non VR/AR  </a:t>
            </a:r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smtClean="0"/>
              <a:t>2D/3D – CT/MRI scans </a:t>
            </a:r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smtClean="0"/>
              <a:t>EEG </a:t>
            </a:r>
            <a:endParaRPr lang="en-US" sz="2200" dirty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000" dirty="0" smtClean="0"/>
              <a:t>VR based</a:t>
            </a:r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smtClean="0"/>
              <a:t>Surgical Theater - UCLA Neurosurgery</a:t>
            </a:r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US" sz="2200" dirty="0" smtClean="0"/>
              <a:t>VR Games for Therapy </a:t>
            </a:r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>
              <a:lnSpc>
                <a:spcPct val="170000"/>
              </a:lnSpc>
            </a:pPr>
            <a:endParaRPr lang="en-US" sz="2000" dirty="0" smtClean="0"/>
          </a:p>
          <a:p>
            <a:pPr lvl="1"/>
            <a:endParaRPr lang="en-US" sz="1800" dirty="0" smtClean="0"/>
          </a:p>
          <a:p>
            <a:pPr lvl="1"/>
            <a:endParaRPr lang="en-US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99D31"/>
                </a:solidFill>
              </a:rPr>
              <a:t>Existing SOLUTIONS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6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31797" y="1104900"/>
            <a:ext cx="8424343" cy="50038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>
              <a:lnSpc>
                <a:spcPct val="170000"/>
              </a:lnSpc>
            </a:pPr>
            <a:endParaRPr lang="en-US" sz="2000" dirty="0" smtClean="0"/>
          </a:p>
          <a:p>
            <a:pPr lvl="1"/>
            <a:endParaRPr lang="en-US" sz="1800" dirty="0" smtClean="0"/>
          </a:p>
          <a:p>
            <a:pPr lvl="1"/>
            <a:endParaRPr lang="en-US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99D31"/>
                </a:solidFill>
              </a:rPr>
              <a:t>Surgical THEATER– </a:t>
            </a:r>
            <a:r>
              <a:rPr lang="en-US" cap="none" dirty="0" smtClean="0">
                <a:solidFill>
                  <a:srgbClr val="F99D31"/>
                </a:solidFill>
              </a:rPr>
              <a:t>Doctors Diagnosis</a:t>
            </a:r>
            <a:endParaRPr lang="en-US" cap="non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98" y="1151877"/>
            <a:ext cx="8212229" cy="417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7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31797" y="1104900"/>
            <a:ext cx="8424343" cy="50038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>
              <a:lnSpc>
                <a:spcPct val="170000"/>
              </a:lnSpc>
            </a:pPr>
            <a:endParaRPr lang="en-US" sz="2000" dirty="0" smtClean="0"/>
          </a:p>
          <a:p>
            <a:pPr lvl="1"/>
            <a:endParaRPr lang="en-US" sz="1800" dirty="0" smtClean="0"/>
          </a:p>
          <a:p>
            <a:pPr lvl="1"/>
            <a:endParaRPr lang="en-US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99D31"/>
                </a:solidFill>
              </a:rPr>
              <a:t>Surgical THEATER– </a:t>
            </a:r>
            <a:r>
              <a:rPr lang="en-US" cap="none" dirty="0" smtClean="0">
                <a:solidFill>
                  <a:srgbClr val="F99D31"/>
                </a:solidFill>
              </a:rPr>
              <a:t>Patient Consultation </a:t>
            </a:r>
            <a:endParaRPr lang="en-US" cap="non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66" y="1104900"/>
            <a:ext cx="8184204" cy="43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73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431797" y="1104900"/>
            <a:ext cx="8424343" cy="50038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>
              <a:lnSpc>
                <a:spcPct val="170000"/>
              </a:lnSpc>
            </a:pPr>
            <a:endParaRPr lang="en-US" sz="2000" dirty="0" smtClean="0"/>
          </a:p>
          <a:p>
            <a:pPr lvl="1"/>
            <a:endParaRPr lang="en-US" sz="1800" dirty="0" smtClean="0"/>
          </a:p>
          <a:p>
            <a:pPr lvl="1"/>
            <a:endParaRPr lang="en-US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98" y="113745"/>
            <a:ext cx="3324125" cy="5714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871" y="867942"/>
            <a:ext cx="7138219" cy="517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57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/>
          <p:cNvSpPr/>
          <p:nvPr/>
        </p:nvSpPr>
        <p:spPr>
          <a:xfrm>
            <a:off x="3225430" y="2196551"/>
            <a:ext cx="2430188" cy="2562389"/>
          </a:xfrm>
          <a:prstGeom prst="rect">
            <a:avLst/>
          </a:prstGeom>
          <a:solidFill>
            <a:schemeClr val="bg1"/>
          </a:solidFill>
          <a:ln w="254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31798" y="2232286"/>
            <a:ext cx="2430188" cy="3876413"/>
          </a:xfrm>
          <a:prstGeom prst="rect">
            <a:avLst/>
          </a:prstGeom>
          <a:solidFill>
            <a:schemeClr val="bg1"/>
          </a:solidFill>
          <a:ln w="254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507524" y="685205"/>
            <a:ext cx="8424343" cy="5423495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 marL="800100" lvl="1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200" dirty="0" smtClean="0"/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pPr>
              <a:lnSpc>
                <a:spcPct val="170000"/>
              </a:lnSpc>
            </a:pPr>
            <a:endParaRPr lang="en-US" sz="2000" dirty="0" smtClean="0"/>
          </a:p>
          <a:p>
            <a:pPr lvl="1"/>
            <a:endParaRPr lang="en-US" sz="1800" dirty="0" smtClean="0"/>
          </a:p>
          <a:p>
            <a:pPr lvl="1"/>
            <a:endParaRPr lang="en-US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5566C5-5146-6647-B84B-7A685EE24E5C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798" y="113745"/>
            <a:ext cx="3324125" cy="571460"/>
          </a:xfrm>
          <a:prstGeom prst="rect">
            <a:avLst/>
          </a:prstGeom>
        </p:spPr>
      </p:pic>
      <p:pic>
        <p:nvPicPr>
          <p:cNvPr id="5122" name="Picture 2" descr="logo fhi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072" y="922163"/>
            <a:ext cx="2219328" cy="94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>
            <a:stCxn id="3" idx="0"/>
          </p:cNvCxnSpPr>
          <p:nvPr/>
        </p:nvCxnSpPr>
        <p:spPr>
          <a:xfrm rot="5400000" flipH="1" flipV="1">
            <a:off x="4492428" y="1356892"/>
            <a:ext cx="1456584" cy="1575847"/>
          </a:xfrm>
          <a:prstGeom prst="bentConnector2">
            <a:avLst/>
          </a:prstGeom>
          <a:ln w="508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4"/>
          <p:cNvCxnSpPr/>
          <p:nvPr/>
        </p:nvCxnSpPr>
        <p:spPr>
          <a:xfrm flipV="1">
            <a:off x="5465515" y="1906740"/>
            <a:ext cx="1806734" cy="1453841"/>
          </a:xfrm>
          <a:prstGeom prst="bentConnector3">
            <a:avLst>
              <a:gd name="adj1" fmla="val 98978"/>
            </a:avLst>
          </a:prstGeom>
          <a:ln w="50800"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4"/>
          <p:cNvCxnSpPr>
            <a:stCxn id="3" idx="2"/>
          </p:cNvCxnSpPr>
          <p:nvPr/>
        </p:nvCxnSpPr>
        <p:spPr>
          <a:xfrm rot="5400000" flipH="1" flipV="1">
            <a:off x="5009229" y="1383123"/>
            <a:ext cx="2122827" cy="3275693"/>
          </a:xfrm>
          <a:prstGeom prst="bentConnector4">
            <a:avLst>
              <a:gd name="adj1" fmla="val -10769"/>
              <a:gd name="adj2" fmla="val 99965"/>
            </a:avLst>
          </a:prstGeom>
          <a:ln w="50800">
            <a:headEnd type="non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4"/>
          <p:cNvCxnSpPr>
            <a:endCxn id="5122" idx="0"/>
          </p:cNvCxnSpPr>
          <p:nvPr/>
        </p:nvCxnSpPr>
        <p:spPr>
          <a:xfrm flipV="1">
            <a:off x="1634604" y="922163"/>
            <a:ext cx="5917132" cy="1545105"/>
          </a:xfrm>
          <a:prstGeom prst="bentConnector4">
            <a:avLst>
              <a:gd name="adj1" fmla="val 58"/>
              <a:gd name="adj2" fmla="val 105754"/>
            </a:avLst>
          </a:prstGeom>
          <a:ln w="50800"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614402" y="1485843"/>
            <a:ext cx="1193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2"/>
                </a:solidFill>
              </a:rPr>
              <a:t>Patient ID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833044" y="2837361"/>
            <a:ext cx="11932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2"/>
                </a:solidFill>
              </a:rPr>
              <a:t>CT Scans, Patient Info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767745" y="3707513"/>
            <a:ext cx="15710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2"/>
                </a:solidFill>
              </a:rPr>
              <a:t>Diagnosis Report &amp; Surgical Plan 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962096" y="922163"/>
            <a:ext cx="15263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2"/>
                </a:solidFill>
              </a:rPr>
              <a:t>Patient Info,</a:t>
            </a:r>
          </a:p>
          <a:p>
            <a:r>
              <a:rPr lang="en-US" sz="1400" dirty="0" smtClean="0">
                <a:solidFill>
                  <a:schemeClr val="accent2"/>
                </a:solidFill>
              </a:rPr>
              <a:t>Diagnosis report </a:t>
            </a:r>
          </a:p>
          <a:p>
            <a:r>
              <a:rPr lang="en-US" sz="1400" dirty="0" smtClean="0">
                <a:solidFill>
                  <a:schemeClr val="accent2"/>
                </a:solidFill>
              </a:rPr>
              <a:t>Surgical Plan</a:t>
            </a:r>
            <a:endParaRPr lang="en-US" sz="1400" dirty="0">
              <a:solidFill>
                <a:schemeClr val="accent2"/>
              </a:solidFill>
            </a:endParaRPr>
          </a:p>
        </p:txBody>
      </p:sp>
      <p:cxnSp>
        <p:nvCxnSpPr>
          <p:cNvPr id="48" name="Straight Arrow Connector 4"/>
          <p:cNvCxnSpPr/>
          <p:nvPr/>
        </p:nvCxnSpPr>
        <p:spPr>
          <a:xfrm flipV="1">
            <a:off x="2625007" y="1973440"/>
            <a:ext cx="5502993" cy="3334709"/>
          </a:xfrm>
          <a:prstGeom prst="bentConnector3">
            <a:avLst>
              <a:gd name="adj1" fmla="val 99618"/>
            </a:avLst>
          </a:prstGeom>
          <a:ln w="50800"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4317779" y="5400979"/>
            <a:ext cx="17909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2"/>
                </a:solidFill>
              </a:rPr>
              <a:t>OR – Surgical Plan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225430" y="1880610"/>
            <a:ext cx="4657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2"/>
                </a:solidFill>
              </a:rPr>
              <a:t>VR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377453" y="1899321"/>
            <a:ext cx="4657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2"/>
                </a:solidFill>
              </a:rPr>
              <a:t>AR</a:t>
            </a:r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134" y="2873107"/>
            <a:ext cx="2063326" cy="120927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24" y="2488740"/>
            <a:ext cx="2318369" cy="109997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24" y="4758940"/>
            <a:ext cx="2121364" cy="1071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10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0" grpId="0" animBg="1"/>
      <p:bldP spid="41" grpId="0"/>
      <p:bldP spid="45" grpId="0"/>
      <p:bldP spid="46" grpId="0"/>
      <p:bldP spid="47" grpId="0"/>
      <p:bldP spid="53" grpId="0"/>
      <p:bldP spid="56" grpId="0"/>
      <p:bldP spid="57" grpId="0"/>
    </p:bldLst>
  </p:timing>
</p:sld>
</file>

<file path=ppt/theme/theme1.xml><?xml version="1.0" encoding="utf-8"?>
<a:theme xmlns:a="http://schemas.openxmlformats.org/drawingml/2006/main" name="DSI-PPTtemplate-4by3">
  <a:themeElements>
    <a:clrScheme name="DSI Color Palette">
      <a:dk1>
        <a:srgbClr val="464646"/>
      </a:dk1>
      <a:lt1>
        <a:srgbClr val="FFFFFF"/>
      </a:lt1>
      <a:dk2>
        <a:srgbClr val="444646"/>
      </a:dk2>
      <a:lt2>
        <a:srgbClr val="FFFFFF"/>
      </a:lt2>
      <a:accent1>
        <a:srgbClr val="F99D31"/>
      </a:accent1>
      <a:accent2>
        <a:srgbClr val="F37321"/>
      </a:accent2>
      <a:accent3>
        <a:srgbClr val="0084A9"/>
      </a:accent3>
      <a:accent4>
        <a:srgbClr val="A9DEE8"/>
      </a:accent4>
      <a:accent5>
        <a:srgbClr val="005984"/>
      </a:accent5>
      <a:accent6>
        <a:srgbClr val="7E7E7E"/>
      </a:accent6>
      <a:hlink>
        <a:srgbClr val="000000"/>
      </a:hlink>
      <a:folHlink>
        <a:srgbClr val="E31B23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DSI-PPTtemplate-4by3</Template>
  <TotalTime>3781</TotalTime>
  <Words>299</Words>
  <Application>Microsoft Office PowerPoint</Application>
  <PresentationFormat>On-screen Show (4:3)</PresentationFormat>
  <Paragraphs>116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Lucida Grande</vt:lpstr>
      <vt:lpstr>DSI-PPTtemplate-4by3</vt:lpstr>
      <vt:lpstr>PowerPoint Presentation</vt:lpstr>
      <vt:lpstr>PowerPoint Presentation</vt:lpstr>
      <vt:lpstr>PROBLEM 1 – Doctors surprised during surgery</vt:lpstr>
      <vt:lpstr>PROBLEM 2 – Patient concerns about surgery</vt:lpstr>
      <vt:lpstr>Existing SOLUTIONS</vt:lpstr>
      <vt:lpstr>Surgical THEATER– Doctors Diagnosis</vt:lpstr>
      <vt:lpstr>Surgical THEATER– Patient Consultation </vt:lpstr>
      <vt:lpstr>PowerPoint Presentation</vt:lpstr>
      <vt:lpstr>PowerPoint Presentation</vt:lpstr>
      <vt:lpstr>Use of </vt:lpstr>
      <vt:lpstr>PowerPoint Presentation</vt:lpstr>
      <vt:lpstr>Future of </vt:lpstr>
      <vt:lpstr>Summary </vt:lpstr>
      <vt:lpstr>Thank You  </vt:lpstr>
      <vt:lpstr>PowerPoint Presentation</vt:lpstr>
      <vt:lpstr>PowerPoint Presentation</vt:lpstr>
      <vt:lpstr>PowerPoint Presentation</vt:lpstr>
    </vt:vector>
  </TitlesOfParts>
  <Company>Data Systems International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</dc:title>
  <dc:creator>Chaube, Rohit</dc:creator>
  <cp:lastModifiedBy>rohit c</cp:lastModifiedBy>
  <cp:revision>149</cp:revision>
  <cp:lastPrinted>2013-04-26T00:04:54Z</cp:lastPrinted>
  <dcterms:created xsi:type="dcterms:W3CDTF">2013-09-29T12:33:18Z</dcterms:created>
  <dcterms:modified xsi:type="dcterms:W3CDTF">2016-09-18T13:26:50Z</dcterms:modified>
</cp:coreProperties>
</file>